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60" r:id="rId7"/>
    <p:sldId id="259" r:id="rId8"/>
    <p:sldId id="263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1" d="100"/>
          <a:sy n="111" d="100"/>
        </p:scale>
        <p:origin x="-186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23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346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449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436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016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6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59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71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728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1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703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F9648-8C5E-4768-A46D-D2C066A1A56D}" type="datetimeFigureOut">
              <a:rPr lang="ru-RU" smtClean="0"/>
              <a:t>07.10.2013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961B1-A0A9-4543-879A-EE3E76FD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03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0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jpe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30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22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5" Type="http://schemas.openxmlformats.org/officeDocument/2006/relationships/image" Target="../media/image32.png"/><Relationship Id="rId10" Type="http://schemas.microsoft.com/office/2007/relationships/hdphoto" Target="../media/hdphoto7.wdp"/><Relationship Id="rId4" Type="http://schemas.microsoft.com/office/2007/relationships/hdphoto" Target="../media/hdphoto5.wdp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78730" y="267494"/>
            <a:ext cx="680788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000" b="1" dirty="0" smtClean="0">
                <a:solidFill>
                  <a:schemeClr val="tx2"/>
                </a:solidFill>
              </a:rPr>
              <a:t>Свободное падение тел</a:t>
            </a:r>
            <a:endParaRPr lang="ru-RU" sz="5000" b="1" dirty="0">
              <a:solidFill>
                <a:schemeClr val="tx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347614"/>
            <a:ext cx="4391891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4982728" y="3120519"/>
            <a:ext cx="39102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2"/>
                </a:solidFill>
              </a:rPr>
              <a:t>Науку всё глубже постигнуть стремись,</a:t>
            </a:r>
          </a:p>
          <a:p>
            <a:pPr algn="ctr"/>
            <a:r>
              <a:rPr lang="ru-RU" sz="1600" dirty="0">
                <a:solidFill>
                  <a:schemeClr val="tx2"/>
                </a:solidFill>
              </a:rPr>
              <a:t>Познанием вечного жаждой томись.</a:t>
            </a:r>
          </a:p>
          <a:p>
            <a:pPr algn="ctr"/>
            <a:r>
              <a:rPr lang="ru-RU" sz="1600" dirty="0">
                <a:solidFill>
                  <a:schemeClr val="tx2"/>
                </a:solidFill>
              </a:rPr>
              <a:t>Лишь первых познаний блеснёт тебе свет,</a:t>
            </a:r>
          </a:p>
          <a:p>
            <a:pPr algn="ctr"/>
            <a:r>
              <a:rPr lang="ru-RU" sz="1600" dirty="0">
                <a:solidFill>
                  <a:schemeClr val="tx2"/>
                </a:solidFill>
              </a:rPr>
              <a:t>Узнаешь: предела для знания нет.</a:t>
            </a:r>
          </a:p>
          <a:p>
            <a:pPr algn="r"/>
            <a:r>
              <a:rPr lang="ru-RU" sz="1600" dirty="0" smtClean="0">
                <a:solidFill>
                  <a:schemeClr val="tx2"/>
                </a:solidFill>
              </a:rPr>
              <a:t>Фирдоуси</a:t>
            </a:r>
            <a:endParaRPr lang="ru-RU" sz="1600" dirty="0">
              <a:solidFill>
                <a:schemeClr val="tx2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 rot="3601330">
            <a:off x="6351903" y="757871"/>
            <a:ext cx="1007787" cy="2707578"/>
            <a:chOff x="472927" y="176976"/>
            <a:chExt cx="1434777" cy="469903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927" y="195485"/>
              <a:ext cx="1434777" cy="4680521"/>
            </a:xfrm>
            <a:prstGeom prst="rect">
              <a:avLst/>
            </a:prstGeom>
          </p:spPr>
        </p:pic>
        <p:sp>
          <p:nvSpPr>
            <p:cNvPr id="7" name="Овал 6"/>
            <p:cNvSpPr/>
            <p:nvPr/>
          </p:nvSpPr>
          <p:spPr>
            <a:xfrm>
              <a:off x="840309" y="383892"/>
              <a:ext cx="208038" cy="222647"/>
            </a:xfrm>
            <a:prstGeom prst="ellipse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383890"/>
              <a:ext cx="245075" cy="241444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23" r="38839" b="16586"/>
            <a:stretch/>
          </p:blipFill>
          <p:spPr>
            <a:xfrm rot="979512">
              <a:off x="1079589" y="176976"/>
              <a:ext cx="294173" cy="72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725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95486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>
                <a:solidFill>
                  <a:srgbClr val="C00000"/>
                </a:solidFill>
              </a:rPr>
              <a:t>Свободное падение </a:t>
            </a:r>
            <a:r>
              <a:rPr lang="ru-RU" sz="3000" dirty="0"/>
              <a:t>— это движение тела только под действием силы тяжести.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406890"/>
            <a:ext cx="1973093" cy="360040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367852"/>
            <a:ext cx="2376264" cy="2494765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994" y="1494571"/>
            <a:ext cx="3239470" cy="2241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1470446" y="4130852"/>
            <a:ext cx="620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Падающие тела двигаются равноускоренно!!!</a:t>
            </a:r>
            <a:endParaRPr lang="ru-RU" sz="2400" dirty="0">
              <a:solidFill>
                <a:schemeClr val="tx2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38067" y="1374263"/>
            <a:ext cx="856969" cy="895296"/>
            <a:chOff x="1593819" y="1649970"/>
            <a:chExt cx="856969" cy="895296"/>
          </a:xfrm>
        </p:grpSpPr>
        <p:sp>
          <p:nvSpPr>
            <p:cNvPr id="6" name="Овал 5"/>
            <p:cNvSpPr/>
            <p:nvPr/>
          </p:nvSpPr>
          <p:spPr>
            <a:xfrm>
              <a:off x="1593819" y="1649970"/>
              <a:ext cx="432048" cy="432048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 стрелкой 7"/>
            <p:cNvCxnSpPr/>
            <p:nvPr/>
          </p:nvCxnSpPr>
          <p:spPr>
            <a:xfrm>
              <a:off x="1809843" y="1865994"/>
              <a:ext cx="0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809843" y="2142335"/>
                  <a:ext cx="640945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ru-RU" b="0" i="1" baseline="-25000" smtClean="0">
                            <a:latin typeface="Cambria Math"/>
                          </a:rPr>
                          <m:t>тяж</m:t>
                        </m:r>
                      </m:oMath>
                    </m:oMathPara>
                  </a14:m>
                  <a:endParaRPr lang="ru-RU" i="1" baseline="-250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9843" y="2142335"/>
                  <a:ext cx="640945" cy="40293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2089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0269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9.87654E-7 L 0.00278 0.3135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156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99" y="272628"/>
            <a:ext cx="3362102" cy="459824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995936" y="527346"/>
                <a:ext cx="5037598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 : </m:t>
                      </m:r>
                      <m:sSub>
                        <m:sSub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 : </m:t>
                      </m:r>
                      <m:sSub>
                        <m:sSub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 : </m:t>
                      </m:r>
                      <m:sSub>
                        <m:sSub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 : </m:t>
                      </m:r>
                      <m:sSub>
                        <m:sSub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</m:oMath>
                  </m:oMathPara>
                </a14:m>
                <a:endParaRPr lang="en-US" sz="2000" dirty="0" smtClean="0">
                  <a:solidFill>
                    <a:schemeClr val="tx2"/>
                  </a:solidFill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9 </m:t>
                      </m:r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см :14.1 см :24 см :35 см :45 см≈</m:t>
                      </m:r>
                    </m:oMath>
                  </m:oMathPara>
                </a14:m>
                <a:endParaRPr lang="ru-RU" sz="2000" b="0" dirty="0" smtClean="0">
                  <a:solidFill>
                    <a:schemeClr val="tx2"/>
                  </a:solidFill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1 :3 :5 :7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 :9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527346"/>
                <a:ext cx="5037598" cy="101566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Стрелка вниз 5"/>
          <p:cNvSpPr/>
          <p:nvPr/>
        </p:nvSpPr>
        <p:spPr>
          <a:xfrm>
            <a:off x="6369978" y="1675132"/>
            <a:ext cx="289513" cy="4965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869495" y="2333594"/>
            <a:ext cx="33010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Движение равноускоренное</a:t>
            </a:r>
            <a:endParaRPr lang="ru-RU" sz="20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200401" y="3003798"/>
                <a:ext cx="4639283" cy="7140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1.23</m:t>
                          </m:r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м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0.5</m:t>
                                  </m:r>
                                  <m:r>
                                    <a:rPr lang="ru-RU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 с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=9.84</m:t>
                      </m:r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9.8 </m:t>
                      </m:r>
                      <m:f>
                        <m:fPr>
                          <m:ctrlP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ru-R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ru-R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0401" y="3003798"/>
                <a:ext cx="4639283" cy="71404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917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339502"/>
            <a:ext cx="66079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Зависит ли ускорение тел при свободном 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падении от их массы, формы, объема?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27" y="195485"/>
            <a:ext cx="1434777" cy="4680521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840310" y="383890"/>
            <a:ext cx="216024" cy="216024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83890"/>
            <a:ext cx="245075" cy="2414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5" r="30184" b="16901"/>
          <a:stretch/>
        </p:blipFill>
        <p:spPr>
          <a:xfrm rot="979512">
            <a:off x="1077942" y="189464"/>
            <a:ext cx="364180" cy="7253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4497" y="1635646"/>
            <a:ext cx="6607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 данном месте Земли все тела, независимо от их массы и других физических характеристик совершают свободное падение с одинаковым ускорением — </a:t>
            </a:r>
            <a:r>
              <a:rPr lang="ru-RU" sz="2400" dirty="0" smtClean="0">
                <a:solidFill>
                  <a:srgbClr val="C00000"/>
                </a:solidFill>
              </a:rPr>
              <a:t>ускорением свободного падения.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63888" y="3651532"/>
                <a:ext cx="5788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ru-RU" sz="3600" i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3651532"/>
                <a:ext cx="578876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3995936" y="3508849"/>
                <a:ext cx="1767535" cy="932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/>
                        </a:rPr>
                        <m:t>=9.8 </m:t>
                      </m:r>
                      <m:f>
                        <m:fPr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en-US" sz="3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3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3508849"/>
                <a:ext cx="1767535" cy="93237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5580112" y="3508849"/>
                <a:ext cx="1677767" cy="932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ru-RU" sz="3200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10 </m:t>
                      </m:r>
                      <m:f>
                        <m:fPr>
                          <m:ctrlPr>
                            <a:rPr lang="ru-RU" sz="3200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3200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ru-RU" sz="32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ru-RU" sz="32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32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508849"/>
                <a:ext cx="1677767" cy="93237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365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5.09102E-7 L 0.0026 0.60012 " pathEditMode="relative" rAng="0" ptsTypes="AA">
                                      <p:cBhvr>
                                        <p:cTn id="27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2999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27954E-6 L -3.61111E-6 0.57482 " pathEditMode="relative" rAng="0" ptsTypes="AA">
                                      <p:cBhvr>
                                        <p:cTn id="29" dur="2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72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13514E-6 L 0.00243 0.59765 " pathEditMode="relative" rAng="0" ptsTypes="AA">
                                      <p:cBhvr>
                                        <p:cTn id="31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298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" grpId="1" animBg="1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3545388" y="3948157"/>
            <a:ext cx="5360465" cy="823430"/>
            <a:chOff x="3545388" y="3948157"/>
            <a:chExt cx="5360465" cy="82343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450"/>
            <a:stretch/>
          </p:blipFill>
          <p:spPr>
            <a:xfrm>
              <a:off x="3545388" y="3948157"/>
              <a:ext cx="2389637" cy="823430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450"/>
            <a:stretch/>
          </p:blipFill>
          <p:spPr>
            <a:xfrm>
              <a:off x="5665476" y="3948157"/>
              <a:ext cx="2389637" cy="823430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6" t="77450"/>
            <a:stretch/>
          </p:blipFill>
          <p:spPr>
            <a:xfrm>
              <a:off x="7921951" y="3948157"/>
              <a:ext cx="983902" cy="823430"/>
            </a:xfrm>
            <a:prstGeom prst="rect">
              <a:avLst/>
            </a:prstGeom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1510"/>
            <a:ext cx="2736304" cy="3697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395536" y="4156034"/>
            <a:ext cx="288032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Аристотель</a:t>
            </a:r>
            <a:endParaRPr lang="ru-RU" dirty="0"/>
          </a:p>
          <a:p>
            <a:pPr algn="ctr"/>
            <a:r>
              <a:rPr lang="ru-RU" sz="1600" dirty="0" smtClean="0"/>
              <a:t>384 до н. э.  — 322 до н. э.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417947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Тело </a:t>
            </a:r>
            <a:r>
              <a:rPr lang="ru-RU" sz="2400" dirty="0">
                <a:solidFill>
                  <a:schemeClr val="tx2"/>
                </a:solidFill>
              </a:rPr>
              <a:t>падает на Землю тем быстрее, чем больше его </a:t>
            </a:r>
            <a:r>
              <a:rPr lang="ru-RU" sz="2400" dirty="0" smtClean="0">
                <a:solidFill>
                  <a:schemeClr val="tx2"/>
                </a:solidFill>
              </a:rPr>
              <a:t>масса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879" y="1374447"/>
            <a:ext cx="1296144" cy="9721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35" b="97706" l="0" r="995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196" y="1547117"/>
            <a:ext cx="1005098" cy="531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956" y="1812817"/>
            <a:ext cx="2304256" cy="236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2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5.18359E-7 C -0.00278 0.00494 -0.00469 0.00771 -0.00851 0.00987 C -0.01267 0.01728 -0.01771 0.02345 -0.02344 0.02653 C -0.02656 0.03456 -0.02465 0.03085 -0.0309 0.03826 C -0.03281 0.04042 -0.03646 0.04474 -0.03646 0.04474 C -0.03906 0.05739 -0.04149 0.07806 -0.03281 0.083 C -0.02691 0.08979 -0.02413 0.08824 -0.01597 0.08948 C -0.00243 0.0938 0.00868 0.0938 0.02326 0.09472 C 0.03056 0.09873 0.02708 0.09719 0.03368 0.09966 C 0.03733 0.10305 0.03854 0.10737 0.04201 0.11108 C 0.04271 0.11293 0.04306 0.11478 0.04392 0.11632 C 0.04462 0.11756 0.04653 0.11756 0.0467 0.11941 C 0.04826 0.13607 0.0434 0.14502 0.03542 0.14934 C 0.02708 0.15952 0.0349 0.15119 0.01302 0.15427 C 0.0092 0.15489 0.00625 0.15798 0.00278 0.15952 C -0.00556 0.16291 -0.01337 0.16631 -0.02153 0.17093 C -0.025 0.17525 -0.02882 0.18204 -0.03281 0.1842 C -0.03594 0.19315 -0.03906 0.21259 -0.03281 0.21907 C -0.0217 0.23079 0.02361 0.23542 0.02604 0.23573 C 0.03194 0.23943 0.03681 0.24159 0.0401 0.25239 C 0.04149 0.25702 0.04288 0.2672 0.04288 0.2672 C 0.04253 0.27214 0.04271 0.27738 0.04201 0.28232 C 0.04132 0.28818 0.03924 0.28973 0.03733 0.29404 C 0.02726 0.31595 0.02083 0.31256 0.00365 0.31379 C -0.00885 0.31811 -0.02274 0.31719 -0.03368 0.33045 C -0.03576 0.3428 -0.03646 0.3573 -0.02813 0.36193 C -0.01076 0.3826 0.00069 0.38075 0.02326 0.38198 C 0.02413 0.38321 0.025 0.38476 0.02604 0.38537 C 0.0276 0.3863 0.02934 0.38568 0.03073 0.38692 C 0.03316 0.38908 0.03472 0.39371 0.03733 0.39525 C 0.03819 0.39587 0.03924 0.39617 0.0401 0.39679 C 0.04358 0.40111 0.04549 0.40049 0.04757 0.40697 C 0.04705 0.42055 0.04809 0.43844 0.03924 0.44338 C 0.03194 0.45233 0.01128 0.46159 0.00278 0.46159 " pathEditMode="relative" ptsTypes="fffffffffffffffffffffffffffffffffA">
                                      <p:cBhvr>
                                        <p:cTn id="33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21506E-6 L 0.00382 0.4322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215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5500"/>
            <a:ext cx="3009336" cy="337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6412537" y="3811884"/>
            <a:ext cx="1776534" cy="58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</a:pPr>
            <a:r>
              <a:rPr lang="ru-RU" dirty="0">
                <a:latin typeface="Calibri" pitchFamily="34" charset="0"/>
                <a:cs typeface="Calibri" pitchFamily="34" charset="0"/>
              </a:rPr>
              <a:t>Аристотель</a:t>
            </a:r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384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– 322 г. до н.э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267" y="2652342"/>
            <a:ext cx="584654" cy="58840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7584" y="4498315"/>
            <a:ext cx="3744416" cy="216024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579872"/>
            <a:ext cx="656662" cy="660872"/>
          </a:xfrm>
          <a:prstGeom prst="rect">
            <a:avLst/>
          </a:prstGeom>
        </p:spPr>
      </p:pic>
      <p:sp>
        <p:nvSpPr>
          <p:cNvPr id="11" name="Выноска-облако 10"/>
          <p:cNvSpPr/>
          <p:nvPr/>
        </p:nvSpPr>
        <p:spPr>
          <a:xfrm>
            <a:off x="834058" y="568490"/>
            <a:ext cx="4464496" cy="1733826"/>
          </a:xfrm>
          <a:prstGeom prst="cloudCallout">
            <a:avLst>
              <a:gd name="adj1" fmla="val 89616"/>
              <a:gd name="adj2" fmla="val -25582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“...одно тело тяжелее другого, имеющего тот же объем, но движущегося вниз быстрее...”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2650138"/>
            <a:ext cx="584654" cy="588402"/>
          </a:xfrm>
          <a:prstGeom prst="rect">
            <a:avLst/>
          </a:prstGeom>
        </p:spPr>
      </p:pic>
      <p:sp>
        <p:nvSpPr>
          <p:cNvPr id="7" name="Выноска-облако 6"/>
          <p:cNvSpPr/>
          <p:nvPr/>
        </p:nvSpPr>
        <p:spPr>
          <a:xfrm>
            <a:off x="467544" y="355500"/>
            <a:ext cx="5400600" cy="2144242"/>
          </a:xfrm>
          <a:prstGeom prst="cloudCallout">
            <a:avLst>
              <a:gd name="adj1" fmla="val 71758"/>
              <a:gd name="adj2" fmla="val -20248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“...точно также, как направленное вниз движение куска свинца или золота или любого другого тела, наделенного весом, происходит тем быстрее, чем больше его размер...”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627" y="2773551"/>
            <a:ext cx="343934" cy="3461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9" y="1244260"/>
            <a:ext cx="792088" cy="797166"/>
          </a:xfrm>
          <a:prstGeom prst="rect">
            <a:avLst/>
          </a:prstGeom>
        </p:spPr>
      </p:pic>
      <p:cxnSp>
        <p:nvCxnSpPr>
          <p:cNvPr id="16" name="Прямая со стрелкой 15"/>
          <p:cNvCxnSpPr/>
          <p:nvPr/>
        </p:nvCxnSpPr>
        <p:spPr>
          <a:xfrm>
            <a:off x="1173773" y="1642843"/>
            <a:ext cx="0" cy="2236677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1173773" y="1066649"/>
            <a:ext cx="0" cy="576194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1173773" y="1066649"/>
            <a:ext cx="0" cy="576194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173773" y="1680954"/>
            <a:ext cx="0" cy="162237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1137769" y="1604732"/>
            <a:ext cx="72008" cy="7622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209777" y="877476"/>
                <a:ext cx="465576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000" b="0" i="0" baseline="-25000" smtClean="0">
                          <a:latin typeface="Cambria Math"/>
                        </a:rPr>
                        <m:t>с</m:t>
                      </m:r>
                    </m:oMath>
                  </m:oMathPara>
                </a14:m>
                <a:endParaRPr lang="ru-RU" sz="2000" baseline="-25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9777" y="877476"/>
                <a:ext cx="465576" cy="437492"/>
              </a:xfrm>
              <a:prstGeom prst="rect">
                <a:avLst/>
              </a:prstGeom>
              <a:blipFill rotWithShape="1">
                <a:blip r:embed="rId11"/>
                <a:stretch>
                  <a:fillRect t="-16667" r="-220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09777" y="3454321"/>
                <a:ext cx="691600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000" b="0" i="0" baseline="-25000" smtClean="0">
                          <a:latin typeface="Cambria Math"/>
                        </a:rPr>
                        <m:t>тяж</m:t>
                      </m:r>
                    </m:oMath>
                  </m:oMathPara>
                </a14:m>
                <a:endParaRPr lang="ru-RU" sz="2000" baseline="-25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9777" y="3454321"/>
                <a:ext cx="691600" cy="437492"/>
              </a:xfrm>
              <a:prstGeom prst="rect">
                <a:avLst/>
              </a:prstGeom>
              <a:blipFill rotWithShape="1">
                <a:blip r:embed="rId12"/>
                <a:stretch>
                  <a:fillRect t="-1690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149133" y="2841815"/>
                <a:ext cx="526491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000" b="0" i="0" baseline="-25000" smtClean="0">
                          <a:latin typeface="Cambria Math"/>
                        </a:rPr>
                        <m:t>ш</m:t>
                      </m:r>
                    </m:oMath>
                  </m:oMathPara>
                </a14:m>
                <a:endParaRPr lang="ru-RU" sz="2000" baseline="-25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133" y="2841815"/>
                <a:ext cx="526491" cy="437492"/>
              </a:xfrm>
              <a:prstGeom prst="rect">
                <a:avLst/>
              </a:prstGeom>
              <a:blipFill rotWithShape="1">
                <a:blip r:embed="rId13"/>
                <a:stretch>
                  <a:fillRect t="-16667" r="-197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6" r="36190" b="17235"/>
          <a:stretch/>
        </p:blipFill>
        <p:spPr>
          <a:xfrm rot="5400000">
            <a:off x="3571682" y="1275968"/>
            <a:ext cx="726456" cy="1952158"/>
          </a:xfrm>
          <a:prstGeom prst="rect">
            <a:avLst/>
          </a:prstGeom>
        </p:spPr>
      </p:pic>
      <p:cxnSp>
        <p:nvCxnSpPr>
          <p:cNvPr id="24" name="Прямая со стрелкой 23"/>
          <p:cNvCxnSpPr/>
          <p:nvPr/>
        </p:nvCxnSpPr>
        <p:spPr>
          <a:xfrm flipH="1">
            <a:off x="3934910" y="2213936"/>
            <a:ext cx="10264" cy="1698594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3945174" y="1101971"/>
            <a:ext cx="0" cy="1147764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78926" y="1101971"/>
                <a:ext cx="465576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000" b="0" i="0" baseline="-25000" smtClean="0">
                          <a:latin typeface="Cambria Math"/>
                        </a:rPr>
                        <m:t>с</m:t>
                      </m:r>
                    </m:oMath>
                  </m:oMathPara>
                </a14:m>
                <a:endParaRPr lang="ru-RU" sz="2000" baseline="-25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8926" y="1101971"/>
                <a:ext cx="465576" cy="437492"/>
              </a:xfrm>
              <a:prstGeom prst="rect">
                <a:avLst/>
              </a:prstGeom>
              <a:blipFill rotWithShape="1">
                <a:blip r:embed="rId15"/>
                <a:stretch>
                  <a:fillRect t="-16667" r="-236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970914" y="3484053"/>
                <a:ext cx="691600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000" b="0" i="0" baseline="-25000" smtClean="0">
                          <a:latin typeface="Cambria Math"/>
                        </a:rPr>
                        <m:t>тяж</m:t>
                      </m:r>
                    </m:oMath>
                  </m:oMathPara>
                </a14:m>
                <a:endParaRPr lang="ru-RU" sz="2000" baseline="-25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914" y="3484053"/>
                <a:ext cx="691600" cy="437492"/>
              </a:xfrm>
              <a:prstGeom prst="rect">
                <a:avLst/>
              </a:prstGeom>
              <a:blipFill rotWithShape="1">
                <a:blip r:embed="rId16"/>
                <a:stretch>
                  <a:fillRect t="-1690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923739" y="2498023"/>
                <a:ext cx="486415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000" b="0" i="0" baseline="-25000" smtClean="0">
                          <a:latin typeface="Cambria Math"/>
                        </a:rPr>
                        <m:t>п</m:t>
                      </m:r>
                    </m:oMath>
                  </m:oMathPara>
                </a14:m>
                <a:endParaRPr lang="ru-RU" sz="2000" baseline="-25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739" y="2498023"/>
                <a:ext cx="486415" cy="437492"/>
              </a:xfrm>
              <a:prstGeom prst="rect">
                <a:avLst/>
              </a:prstGeom>
              <a:blipFill rotWithShape="1">
                <a:blip r:embed="rId17"/>
                <a:stretch>
                  <a:fillRect t="-16667" r="-227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Прямая со стрелкой 29"/>
          <p:cNvCxnSpPr/>
          <p:nvPr/>
        </p:nvCxnSpPr>
        <p:spPr>
          <a:xfrm>
            <a:off x="3940042" y="2254836"/>
            <a:ext cx="0" cy="53348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3945174" y="1107072"/>
            <a:ext cx="0" cy="1147764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Овал 28"/>
          <p:cNvSpPr/>
          <p:nvPr/>
        </p:nvSpPr>
        <p:spPr>
          <a:xfrm>
            <a:off x="3909170" y="2216043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1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07407E-6 L 0.00312 0.27407 " pathEditMode="relative" rAng="0" ptsTypes="AA">
                                      <p:cBhvr>
                                        <p:cTn id="30" dur="2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23457E-6 L -4.44444E-6 0.43395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8" presetClass="entr" presetSubtype="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250"/>
                            </p:stCondLst>
                            <p:childTnLst>
                              <p:par>
                                <p:cTn id="10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82716E-6 L -2.5E-6 0.32561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18" presetClass="entr" presetSubtype="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250"/>
                            </p:stCondLst>
                            <p:childTnLst>
                              <p:par>
                                <p:cTn id="1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75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11" grpId="0" animBg="1"/>
      <p:bldP spid="11" grpId="1" animBg="1"/>
      <p:bldP spid="7" grpId="0" animBg="1"/>
      <p:bldP spid="7" grpId="1" animBg="1"/>
      <p:bldP spid="19" grpId="0" animBg="1"/>
      <p:bldP spid="20" grpId="0"/>
      <p:bldP spid="21" grpId="0"/>
      <p:bldP spid="22" grpId="0"/>
      <p:bldP spid="26" grpId="0"/>
      <p:bldP spid="27" grpId="0"/>
      <p:bldP spid="28" grpId="0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95" y="-106012"/>
            <a:ext cx="5184576" cy="434287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95" y="-106012"/>
            <a:ext cx="5184575" cy="434287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9552" y="404293"/>
            <a:ext cx="2638172" cy="3570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377469" y="4083918"/>
            <a:ext cx="29623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1400" dirty="0" smtClean="0">
                <a:latin typeface="Calibri" pitchFamily="34" charset="0"/>
                <a:cs typeface="Calibri" pitchFamily="34" charset="0"/>
              </a:rPr>
              <a:t>Галил</a:t>
            </a:r>
            <a:r>
              <a:rPr lang="ru-RU" sz="1400" dirty="0" err="1" smtClean="0">
                <a:latin typeface="Calibri" pitchFamily="34" charset="0"/>
                <a:cs typeface="Calibri" pitchFamily="34" charset="0"/>
              </a:rPr>
              <a:t>ео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 Галил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ей</a:t>
            </a:r>
          </a:p>
          <a:p>
            <a:pPr algn="ct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15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02. 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1564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—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8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. 01.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 1642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37976" y="4120295"/>
            <a:ext cx="51385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Существует сопротивление воздуха!!!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37" y="1367548"/>
            <a:ext cx="405735" cy="4083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87" y="1517590"/>
            <a:ext cx="101434" cy="102084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6530952" y="339502"/>
            <a:ext cx="2335754" cy="864096"/>
          </a:xfrm>
          <a:prstGeom prst="cloudCallout">
            <a:avLst>
              <a:gd name="adj1" fmla="val -52392"/>
              <a:gd name="adj2" fmla="val 43226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00" dirty="0" smtClean="0"/>
          </a:p>
          <a:p>
            <a:pPr algn="ctr"/>
            <a:r>
              <a:rPr lang="ru-RU" sz="1400" dirty="0" smtClean="0"/>
              <a:t>Все тела падают одинаково быстро!!!</a:t>
            </a:r>
            <a:endParaRPr lang="ru-RU" sz="1400" dirty="0"/>
          </a:p>
        </p:txBody>
      </p:sp>
      <p:sp>
        <p:nvSpPr>
          <p:cNvPr id="9" name="Выноска-облако 8"/>
          <p:cNvSpPr/>
          <p:nvPr/>
        </p:nvSpPr>
        <p:spPr>
          <a:xfrm>
            <a:off x="4690798" y="2190434"/>
            <a:ext cx="2088232" cy="947960"/>
          </a:xfrm>
          <a:prstGeom prst="cloudCallout">
            <a:avLst>
              <a:gd name="adj1" fmla="val 56922"/>
              <a:gd name="adj2" fmla="val 4897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Ого!!! Они упали почти одновременно</a:t>
            </a:r>
            <a:endParaRPr lang="ru-RU" sz="14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421" y="2780594"/>
            <a:ext cx="1160098" cy="872651"/>
          </a:xfrm>
          <a:prstGeom prst="rect">
            <a:avLst/>
          </a:prstGeom>
        </p:spPr>
      </p:pic>
      <p:sp>
        <p:nvSpPr>
          <p:cNvPr id="19" name="Выноска-облако 18"/>
          <p:cNvSpPr/>
          <p:nvPr/>
        </p:nvSpPr>
        <p:spPr>
          <a:xfrm>
            <a:off x="6510104" y="303110"/>
            <a:ext cx="2335754" cy="1064438"/>
          </a:xfrm>
          <a:prstGeom prst="cloudCallout">
            <a:avLst>
              <a:gd name="adj1" fmla="val -54587"/>
              <a:gd name="adj2" fmla="val 3600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00" dirty="0" smtClean="0"/>
          </a:p>
          <a:p>
            <a:pPr algn="ctr"/>
            <a:r>
              <a:rPr lang="ru-RU" sz="1400" dirty="0" smtClean="0"/>
              <a:t>Потому, что существует сопротивление воздуха!!!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4879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0.00069 0.27839 " pathEditMode="relative" rAng="0" ptsTypes="AA">
                                      <p:cBhvr>
                                        <p:cTn id="51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392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7284E-6 L 0.00052 0.26512 " pathEditMode="relative" rAng="0" ptsTypes="AA">
                                      <p:cBhvr>
                                        <p:cTn id="53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animBg="1"/>
      <p:bldP spid="8" grpId="1" animBg="1"/>
      <p:bldP spid="9" grpId="0" animBg="1"/>
      <p:bldP spid="9" grpId="1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11510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Свободное падение </a:t>
            </a:r>
            <a:r>
              <a:rPr lang="ru-RU" sz="2400" dirty="0"/>
              <a:t>— это движение тела только под действием силы тяжести.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976" y="1412164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данном месте Земли все тела, независимо от их массы и других физических характеристик совершают свободное падение с одинаковым ускорением — </a:t>
            </a:r>
            <a:r>
              <a:rPr lang="ru-RU" sz="2400" dirty="0" smtClean="0">
                <a:solidFill>
                  <a:schemeClr val="tx2"/>
                </a:solidFill>
              </a:rPr>
              <a:t>ускорением свободного падения.</a:t>
            </a:r>
            <a:endParaRPr lang="ru-RU" sz="24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99592" y="3250059"/>
                <a:ext cx="2279598" cy="10372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𝑔</m:t>
                      </m:r>
                      <m:r>
                        <a:rPr lang="ru-RU" sz="36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=9.8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ru-RU" sz="36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6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36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3600" i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250059"/>
                <a:ext cx="2279598" cy="103727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Группа 8"/>
          <p:cNvGrpSpPr/>
          <p:nvPr/>
        </p:nvGrpSpPr>
        <p:grpSpPr>
          <a:xfrm rot="3601330">
            <a:off x="7004730" y="2258877"/>
            <a:ext cx="1007787" cy="2707578"/>
            <a:chOff x="472927" y="176976"/>
            <a:chExt cx="1434777" cy="469903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927" y="195485"/>
              <a:ext cx="1434777" cy="4680521"/>
            </a:xfrm>
            <a:prstGeom prst="rect">
              <a:avLst/>
            </a:prstGeom>
          </p:spPr>
        </p:pic>
        <p:sp>
          <p:nvSpPr>
            <p:cNvPr id="11" name="Овал 10"/>
            <p:cNvSpPr/>
            <p:nvPr/>
          </p:nvSpPr>
          <p:spPr>
            <a:xfrm>
              <a:off x="840309" y="383892"/>
              <a:ext cx="208038" cy="222647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383890"/>
              <a:ext cx="245075" cy="241444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23" r="38839" b="16586"/>
            <a:stretch/>
          </p:blipFill>
          <p:spPr>
            <a:xfrm rot="979512">
              <a:off x="1079589" y="176976"/>
              <a:ext cx="294173" cy="728102"/>
            </a:xfrm>
            <a:prstGeom prst="rect">
              <a:avLst/>
            </a:prstGeom>
          </p:spPr>
        </p:pic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902" y="2509670"/>
            <a:ext cx="2522220" cy="211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6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401</Words>
  <Application>Microsoft Office PowerPoint</Application>
  <PresentationFormat>Экран (16:9)</PresentationFormat>
  <Paragraphs>45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34</cp:revision>
  <dcterms:created xsi:type="dcterms:W3CDTF">2013-09-30T06:25:51Z</dcterms:created>
  <dcterms:modified xsi:type="dcterms:W3CDTF">2013-10-07T08:47:17Z</dcterms:modified>
</cp:coreProperties>
</file>